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21383625" cy="30274895"/>
  <p:notesSz cx="6858000" cy="9144000"/>
  <p:defaultTextStyle>
    <a:defPPr>
      <a:defRPr lang="zh-CN"/>
    </a:defPPr>
    <a:lvl1pPr marL="0" algn="l" defTabSz="2479675" rtl="0" eaLnBrk="1" latinLnBrk="0" hangingPunct="1">
      <a:defRPr sz="4880" kern="1200">
        <a:solidFill>
          <a:schemeClr val="tx1"/>
        </a:solidFill>
        <a:latin typeface="+mn-lt"/>
        <a:ea typeface="+mn-ea"/>
        <a:cs typeface="+mn-cs"/>
      </a:defRPr>
    </a:lvl1pPr>
    <a:lvl2pPr marL="1239520" algn="l" defTabSz="2479675" rtl="0" eaLnBrk="1" latinLnBrk="0" hangingPunct="1">
      <a:defRPr sz="4880" kern="1200">
        <a:solidFill>
          <a:schemeClr val="tx1"/>
        </a:solidFill>
        <a:latin typeface="+mn-lt"/>
        <a:ea typeface="+mn-ea"/>
        <a:cs typeface="+mn-cs"/>
      </a:defRPr>
    </a:lvl2pPr>
    <a:lvl3pPr marL="2479675" algn="l" defTabSz="2479675" rtl="0" eaLnBrk="1" latinLnBrk="0" hangingPunct="1">
      <a:defRPr sz="4880" kern="1200">
        <a:solidFill>
          <a:schemeClr val="tx1"/>
        </a:solidFill>
        <a:latin typeface="+mn-lt"/>
        <a:ea typeface="+mn-ea"/>
        <a:cs typeface="+mn-cs"/>
      </a:defRPr>
    </a:lvl3pPr>
    <a:lvl4pPr marL="3719195" algn="l" defTabSz="2479675" rtl="0" eaLnBrk="1" latinLnBrk="0" hangingPunct="1">
      <a:defRPr sz="4880" kern="1200">
        <a:solidFill>
          <a:schemeClr val="tx1"/>
        </a:solidFill>
        <a:latin typeface="+mn-lt"/>
        <a:ea typeface="+mn-ea"/>
        <a:cs typeface="+mn-cs"/>
      </a:defRPr>
    </a:lvl4pPr>
    <a:lvl5pPr marL="4959350" algn="l" defTabSz="2479675" rtl="0" eaLnBrk="1" latinLnBrk="0" hangingPunct="1">
      <a:defRPr sz="4880" kern="1200">
        <a:solidFill>
          <a:schemeClr val="tx1"/>
        </a:solidFill>
        <a:latin typeface="+mn-lt"/>
        <a:ea typeface="+mn-ea"/>
        <a:cs typeface="+mn-cs"/>
      </a:defRPr>
    </a:lvl5pPr>
    <a:lvl6pPr marL="6198870" algn="l" defTabSz="2479675" rtl="0" eaLnBrk="1" latinLnBrk="0" hangingPunct="1">
      <a:defRPr sz="4880" kern="1200">
        <a:solidFill>
          <a:schemeClr val="tx1"/>
        </a:solidFill>
        <a:latin typeface="+mn-lt"/>
        <a:ea typeface="+mn-ea"/>
        <a:cs typeface="+mn-cs"/>
      </a:defRPr>
    </a:lvl6pPr>
    <a:lvl7pPr marL="7439025" algn="l" defTabSz="2479675" rtl="0" eaLnBrk="1" latinLnBrk="0" hangingPunct="1">
      <a:defRPr sz="4880" kern="1200">
        <a:solidFill>
          <a:schemeClr val="tx1"/>
        </a:solidFill>
        <a:latin typeface="+mn-lt"/>
        <a:ea typeface="+mn-ea"/>
        <a:cs typeface="+mn-cs"/>
      </a:defRPr>
    </a:lvl7pPr>
    <a:lvl8pPr marL="8678545" algn="l" defTabSz="2479675" rtl="0" eaLnBrk="1" latinLnBrk="0" hangingPunct="1">
      <a:defRPr sz="4880" kern="1200">
        <a:solidFill>
          <a:schemeClr val="tx1"/>
        </a:solidFill>
        <a:latin typeface="+mn-lt"/>
        <a:ea typeface="+mn-ea"/>
        <a:cs typeface="+mn-cs"/>
      </a:defRPr>
    </a:lvl8pPr>
    <a:lvl9pPr marL="9918065" algn="l" defTabSz="2479675" rtl="0" eaLnBrk="1" latinLnBrk="0" hangingPunct="1">
      <a:defRPr sz="488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31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5" Type="http://schemas.openxmlformats.org/officeDocument/2006/relationships/image" Target="../media/image6.emf"/><Relationship Id="rId4" Type="http://schemas.openxmlformats.org/officeDocument/2006/relationships/image" Target="../media/image5.emf"/><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9120" y="1143000"/>
            <a:ext cx="217976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672953" y="4954765"/>
            <a:ext cx="16037719" cy="10540259"/>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2672953" y="15901497"/>
            <a:ext cx="16037719" cy="73094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C88D4BB-FDF2-414A-8908-D0F7AE2355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59EA00-743D-42FD-859A-5CD3CD36B72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C88D4BB-FDF2-414A-8908-D0F7AE2355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59EA00-743D-42FD-859A-5CD3CD36B72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5302657" y="1611875"/>
            <a:ext cx="4610844" cy="256568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470124" y="1611875"/>
            <a:ext cx="13565237" cy="2565684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C88D4BB-FDF2-414A-8908-D0F7AE2355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59EA00-743D-42FD-859A-5CD3CD36B72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C88D4BB-FDF2-414A-8908-D0F7AE2355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59EA00-743D-42FD-859A-5CD3CD36B72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58987" y="7547783"/>
            <a:ext cx="18443377" cy="12593645"/>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1458987" y="20260569"/>
            <a:ext cx="18443377" cy="662270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C88D4BB-FDF2-414A-8908-D0F7AE2355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59EA00-743D-42FD-859A-5CD3CD36B72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1470124" y="8059374"/>
            <a:ext cx="9088041" cy="1920934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10825460" y="8059374"/>
            <a:ext cx="9088041" cy="1920934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C88D4BB-FDF2-414A-8908-D0F7AE2355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59EA00-743D-42FD-859A-5CD3CD36B72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472909" y="1611877"/>
            <a:ext cx="18443377" cy="5851808"/>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1472910" y="7421634"/>
            <a:ext cx="9046275" cy="36372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1472910" y="11058863"/>
            <a:ext cx="9046275" cy="1626592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10825460" y="7421634"/>
            <a:ext cx="9090826" cy="36372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10825460" y="11058863"/>
            <a:ext cx="9090826" cy="1626592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C88D4BB-FDF2-414A-8908-D0F7AE2355F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C59EA00-743D-42FD-859A-5CD3CD36B72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C88D4BB-FDF2-414A-8908-D0F7AE2355F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59EA00-743D-42FD-859A-5CD3CD36B72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C88D4BB-FDF2-414A-8908-D0F7AE2355F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C59EA00-743D-42FD-859A-5CD3CD36B72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472910" y="2018348"/>
            <a:ext cx="6896775" cy="7064216"/>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9090826" y="4359072"/>
            <a:ext cx="10825460" cy="215150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1472910" y="9082564"/>
            <a:ext cx="6896775" cy="168265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C88D4BB-FDF2-414A-8908-D0F7AE2355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59EA00-743D-42FD-859A-5CD3CD36B72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472910" y="2018348"/>
            <a:ext cx="6896775" cy="7064216"/>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9090826" y="4359072"/>
            <a:ext cx="10825460" cy="215150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1472910" y="9082564"/>
            <a:ext cx="6896775" cy="168265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C88D4BB-FDF2-414A-8908-D0F7AE2355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59EA00-743D-42FD-859A-5CD3CD36B72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470124" y="1611877"/>
            <a:ext cx="18443377" cy="5851808"/>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1470124" y="28060639"/>
            <a:ext cx="4811316" cy="1611875"/>
          </a:xfrm>
          <a:prstGeom prst="rect">
            <a:avLst/>
          </a:prstGeom>
        </p:spPr>
        <p:txBody>
          <a:bodyPr vert="horz" lIns="91440" tIns="45720" rIns="91440" bIns="45720" rtlCol="0" anchor="ctr"/>
          <a:lstStyle>
            <a:lvl1pPr algn="l">
              <a:defRPr sz="1200">
                <a:solidFill>
                  <a:schemeClr val="tx1">
                    <a:tint val="75000"/>
                  </a:schemeClr>
                </a:solidFill>
              </a:defRPr>
            </a:lvl1pPr>
          </a:lstStyle>
          <a:p>
            <a:fld id="{FC88D4BB-FDF2-414A-8908-D0F7AE2355F9}" type="datetimeFigureOut">
              <a:rPr lang="zh-CN" altLang="en-US" smtClean="0"/>
            </a:fld>
            <a:endParaRPr lang="zh-CN" altLang="en-US"/>
          </a:p>
        </p:txBody>
      </p:sp>
      <p:sp>
        <p:nvSpPr>
          <p:cNvPr id="5" name="页脚占位符 4"/>
          <p:cNvSpPr>
            <a:spLocks noGrp="1"/>
          </p:cNvSpPr>
          <p:nvPr>
            <p:ph type="ftr" sz="quarter" idx="3"/>
          </p:nvPr>
        </p:nvSpPr>
        <p:spPr>
          <a:xfrm>
            <a:off x="7083326" y="28060639"/>
            <a:ext cx="7216973" cy="16118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5102185" y="28060639"/>
            <a:ext cx="4811316" cy="1611875"/>
          </a:xfrm>
          <a:prstGeom prst="rect">
            <a:avLst/>
          </a:prstGeom>
        </p:spPr>
        <p:txBody>
          <a:bodyPr vert="horz" lIns="91440" tIns="45720" rIns="91440" bIns="45720" rtlCol="0" anchor="ctr"/>
          <a:lstStyle>
            <a:lvl1pPr algn="r">
              <a:defRPr sz="1200">
                <a:solidFill>
                  <a:schemeClr val="tx1">
                    <a:tint val="75000"/>
                  </a:schemeClr>
                </a:solidFill>
              </a:defRPr>
            </a:lvl1pPr>
          </a:lstStyle>
          <a:p>
            <a:fld id="{1C59EA00-743D-42FD-859A-5CD3CD36B72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emf"/><Relationship Id="rId8" Type="http://schemas.openxmlformats.org/officeDocument/2006/relationships/oleObject" Target="../embeddings/oleObject4.bin"/><Relationship Id="rId7" Type="http://schemas.openxmlformats.org/officeDocument/2006/relationships/image" Target="../media/image4.emf"/><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 Id="rId3" Type="http://schemas.openxmlformats.org/officeDocument/2006/relationships/image" Target="../media/image2.emf"/><Relationship Id="rId2" Type="http://schemas.openxmlformats.org/officeDocument/2006/relationships/oleObject" Target="../embeddings/oleObject1.bin"/><Relationship Id="rId14" Type="http://schemas.openxmlformats.org/officeDocument/2006/relationships/notesSlide" Target="../notesSlides/notesSlide1.xml"/><Relationship Id="rId13" Type="http://schemas.openxmlformats.org/officeDocument/2006/relationships/vmlDrawing" Target="../drawings/vmlDrawing1.vml"/><Relationship Id="rId12" Type="http://schemas.openxmlformats.org/officeDocument/2006/relationships/slideLayout" Target="../slideLayouts/slideLayout1.xml"/><Relationship Id="rId11" Type="http://schemas.openxmlformats.org/officeDocument/2006/relationships/image" Target="../media/image6.emf"/><Relationship Id="rId10" Type="http://schemas.openxmlformats.org/officeDocument/2006/relationships/oleObject" Target="../embeddings/oleObject5.bin"/><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duotone>
              <a:schemeClr val="accent1">
                <a:shade val="45000"/>
                <a:satMod val="135000"/>
              </a:schemeClr>
              <a:prstClr val="white"/>
            </a:duotone>
            <a:extLst>
              <a:ext uri="{28A0092B-C50C-407E-A947-70E740481C1C}">
                <a14:useLocalDpi xmlns:a14="http://schemas.microsoft.com/office/drawing/2010/main" val="0"/>
              </a:ext>
            </a:extLst>
          </a:blip>
          <a:srcRect b="13339"/>
          <a:stretch>
            <a:fillRect/>
          </a:stretch>
        </p:blipFill>
        <p:spPr>
          <a:xfrm>
            <a:off x="-1" y="35559"/>
            <a:ext cx="21383626" cy="30275213"/>
          </a:xfrm>
          <a:prstGeom prst="rect">
            <a:avLst/>
          </a:prstGeom>
        </p:spPr>
      </p:pic>
      <p:sp>
        <p:nvSpPr>
          <p:cNvPr id="7" name="矩形 6"/>
          <p:cNvSpPr/>
          <p:nvPr/>
        </p:nvSpPr>
        <p:spPr>
          <a:xfrm>
            <a:off x="-1588" y="618266"/>
            <a:ext cx="21382038" cy="922020"/>
          </a:xfrm>
          <a:prstGeom prst="rect">
            <a:avLst/>
          </a:prstGeom>
        </p:spPr>
        <p:txBody>
          <a:bodyPr wrap="square">
            <a:spAutoFit/>
          </a:bodyPr>
          <a:lstStyle/>
          <a:p>
            <a:pPr algn="ctr"/>
            <a:r>
              <a:rPr lang="en-US" altLang="zh-CN" sz="5400" b="1" dirty="0">
                <a:effectLst/>
                <a:latin typeface="Times New Roman" panose="02020603050405020304" pitchFamily="18" charset="0"/>
                <a:ea typeface="宋体" panose="02010600030101010101" pitchFamily="2" charset="-122"/>
              </a:rPr>
              <a:t>Research the influence of PSS on power system transient stability</a:t>
            </a:r>
            <a:endParaRPr lang="en-US" altLang="zh-CN" sz="5400" b="1" dirty="0">
              <a:effectLst/>
              <a:latin typeface="Times New Roman" panose="02020603050405020304" pitchFamily="18" charset="0"/>
              <a:ea typeface="宋体" panose="02010600030101010101" pitchFamily="2" charset="-122"/>
            </a:endParaRPr>
          </a:p>
        </p:txBody>
      </p:sp>
      <p:sp>
        <p:nvSpPr>
          <p:cNvPr id="8" name="矩形 7"/>
          <p:cNvSpPr/>
          <p:nvPr/>
        </p:nvSpPr>
        <p:spPr>
          <a:xfrm>
            <a:off x="-1" y="1738890"/>
            <a:ext cx="21383625" cy="2194560"/>
          </a:xfrm>
          <a:prstGeom prst="rect">
            <a:avLst/>
          </a:prstGeom>
        </p:spPr>
        <p:txBody>
          <a:bodyPr wrap="square">
            <a:spAutoFit/>
          </a:bodyPr>
          <a:lstStyle/>
          <a:p>
            <a:pPr algn="ctr">
              <a:spcBef>
                <a:spcPts val="1800"/>
              </a:spcBef>
              <a:spcAft>
                <a:spcPts val="200"/>
              </a:spcAft>
            </a:pPr>
            <a:r>
              <a:rPr lang="en-US" altLang="zh-CN" sz="4000" dirty="0" err="1">
                <a:effectLst/>
                <a:latin typeface="Times New Roman" panose="02020603050405020304" pitchFamily="18" charset="0"/>
                <a:ea typeface="宋体" panose="02010600030101010101" pitchFamily="2" charset="-122"/>
              </a:rPr>
              <a:t>Zhipeng Liu,Yanling LV,Mingyu XU,Wanlin GUAN,Huaiyu Guo,Xinghua MU,Bowen GU</a:t>
            </a:r>
            <a:endParaRPr lang="en-US" altLang="zh-CN" sz="4000" dirty="0" err="1">
              <a:effectLst/>
              <a:latin typeface="Times New Roman" panose="02020603050405020304" pitchFamily="18" charset="0"/>
              <a:ea typeface="宋体" panose="02010600030101010101" pitchFamily="2" charset="-122"/>
            </a:endParaRPr>
          </a:p>
          <a:p>
            <a:pPr algn="ctr">
              <a:spcBef>
                <a:spcPts val="1800"/>
              </a:spcBef>
              <a:spcAft>
                <a:spcPts val="200"/>
              </a:spcAft>
            </a:pPr>
            <a:r>
              <a:rPr lang="en-US" altLang="zh-CN" sz="4000" dirty="0">
                <a:latin typeface="Times New Roman" panose="02020603050405020304" pitchFamily="18" charset="0"/>
                <a:ea typeface="宋体" panose="02010600030101010101" pitchFamily="2" charset="-122"/>
              </a:rPr>
              <a:t>(1. </a:t>
            </a:r>
            <a:r>
              <a:rPr lang="en-US" altLang="zh-CN" sz="4000">
                <a:effectLst/>
                <a:latin typeface="Times New Roman" panose="02020603050405020304" pitchFamily="18" charset="0"/>
                <a:ea typeface="宋体" panose="02010600030101010101" pitchFamily="2" charset="-122"/>
              </a:rPr>
              <a:t>State Grid Heilongjiang Electric Power Co. ,Ltd. Electric Power Research Institute. </a:t>
            </a:r>
            <a:r>
              <a:rPr lang="en-US" altLang="zh-CN" sz="4000" dirty="0">
                <a:effectLst/>
                <a:latin typeface="Times New Roman" panose="02020603050405020304" pitchFamily="18" charset="0"/>
                <a:ea typeface="宋体" panose="02010600030101010101" pitchFamily="2" charset="-122"/>
              </a:rPr>
              <a:t>2.  Harbin University of Science and Technology</a:t>
            </a:r>
            <a:r>
              <a:rPr lang="en-US" altLang="zh-CN" sz="4000" dirty="0">
                <a:latin typeface="Times New Roman" panose="02020603050405020304" pitchFamily="18" charset="0"/>
                <a:ea typeface="宋体" panose="02010600030101010101" pitchFamily="2" charset="-122"/>
              </a:rPr>
              <a:t>)</a:t>
            </a:r>
            <a:endParaRPr lang="zh-CN" altLang="zh-CN" sz="4000" dirty="0">
              <a:effectLst/>
              <a:latin typeface="Times New Roman" panose="02020603050405020304" pitchFamily="18" charset="0"/>
              <a:ea typeface="宋体" panose="02010600030101010101" pitchFamily="2" charset="-122"/>
            </a:endParaRPr>
          </a:p>
        </p:txBody>
      </p:sp>
      <p:sp>
        <p:nvSpPr>
          <p:cNvPr id="9" name="矩形 8"/>
          <p:cNvSpPr/>
          <p:nvPr/>
        </p:nvSpPr>
        <p:spPr>
          <a:xfrm>
            <a:off x="468204" y="3950189"/>
            <a:ext cx="20252275" cy="4523105"/>
          </a:xfrm>
          <a:prstGeom prst="rect">
            <a:avLst/>
          </a:prstGeom>
        </p:spPr>
        <p:txBody>
          <a:bodyPr wrap="square">
            <a:spAutoFit/>
          </a:bodyPr>
          <a:lstStyle/>
          <a:p>
            <a:pPr indent="457200" algn="just"/>
            <a:r>
              <a:rPr lang="en-US" altLang="zh-CN" sz="3600" dirty="0"/>
              <a:t>The power system stabilizer(PSS) generates additional excitation signals to suppress the negative damping of the excitation system, and suppress the low-frequency oscillation of the system. The simulation model of power system transient stability is established, and the input and exit of PSS are compared and analyzed. The PSC-9410A digital excitation regulator of a power plant in Heilongjiang Province is analyzed and verified. The simulation results show the PSS can effectively suppress the low-frequency oscillation and maintain the system stability. The research results provide a theoretical and simulation basis for the optimization of PSS control system.</a:t>
            </a:r>
            <a:endParaRPr lang="en-US" altLang="zh-CN" sz="3600" dirty="0"/>
          </a:p>
        </p:txBody>
      </p:sp>
      <p:sp>
        <p:nvSpPr>
          <p:cNvPr id="10" name="矩形 9"/>
          <p:cNvSpPr/>
          <p:nvPr/>
        </p:nvSpPr>
        <p:spPr>
          <a:xfrm>
            <a:off x="645366" y="8545837"/>
            <a:ext cx="9682741" cy="4831080"/>
          </a:xfrm>
          <a:prstGeom prst="rect">
            <a:avLst/>
          </a:prstGeom>
        </p:spPr>
        <p:txBody>
          <a:bodyPr wrap="square">
            <a:spAutoFit/>
          </a:bodyPr>
          <a:lstStyle/>
          <a:p>
            <a:pPr indent="457200" algn="just"/>
            <a:r>
              <a:rPr lang="en-US" altLang="zh-CN" sz="2800" dirty="0">
                <a:effectLst/>
                <a:latin typeface="Times New Roman" panose="02020603050405020304" pitchFamily="18" charset="0"/>
                <a:ea typeface="宋体" panose="02010600030101010101" pitchFamily="2" charset="-122"/>
              </a:rPr>
              <a:t>The power system stabilizer(PSS) generates additional excitation signals to suppress the negative damping of the excitation system, and suppress the low-frequency oscillation of the system. The simulation model of power system transient stability is established, and the input and exit of PSS are compared and analyzed. The PSC-9410A digital excitation regulator of a power plant in Heilongjiang Province is analyzed and verified. The simulation results show the PSS can effectively suppress the low-frequency oscillation and maintain the system stability. The research results provide a theoretical and simulation basis for the optimization of PSS control system.</a:t>
            </a:r>
            <a:endParaRPr lang="en-US" altLang="zh-CN" sz="2800" dirty="0">
              <a:effectLst/>
              <a:latin typeface="Times New Roman" panose="02020603050405020304" pitchFamily="18" charset="0"/>
              <a:ea typeface="宋体" panose="02010600030101010101" pitchFamily="2" charset="-122"/>
            </a:endParaRPr>
          </a:p>
        </p:txBody>
      </p:sp>
      <p:sp>
        <p:nvSpPr>
          <p:cNvPr id="13" name="矩形 12"/>
          <p:cNvSpPr/>
          <p:nvPr/>
        </p:nvSpPr>
        <p:spPr>
          <a:xfrm>
            <a:off x="1743710" y="19083020"/>
            <a:ext cx="7967980" cy="460375"/>
          </a:xfrm>
          <a:prstGeom prst="rect">
            <a:avLst/>
          </a:prstGeom>
        </p:spPr>
        <p:txBody>
          <a:bodyPr wrap="square">
            <a:spAutoFit/>
          </a:bodyPr>
          <a:lstStyle/>
          <a:p>
            <a:r>
              <a:rPr lang="en-US" altLang="zh-CN" sz="2400" dirty="0">
                <a:effectLst/>
                <a:latin typeface="Times New Roman" panose="02020603050405020304" pitchFamily="18" charset="0"/>
                <a:ea typeface="宋体" panose="02010600030101010101" pitchFamily="2" charset="-122"/>
              </a:rPr>
              <a:t>Fig.1 Transfer function block diagram of speed control system</a:t>
            </a:r>
            <a:endParaRPr lang="en-US" altLang="zh-CN" sz="2400" dirty="0">
              <a:effectLst/>
              <a:latin typeface="Times New Roman" panose="02020603050405020304" pitchFamily="18" charset="0"/>
              <a:ea typeface="宋体" panose="02010600030101010101" pitchFamily="2" charset="-122"/>
            </a:endParaRPr>
          </a:p>
        </p:txBody>
      </p:sp>
      <p:sp>
        <p:nvSpPr>
          <p:cNvPr id="14" name="矩形 13"/>
          <p:cNvSpPr/>
          <p:nvPr/>
        </p:nvSpPr>
        <p:spPr>
          <a:xfrm>
            <a:off x="506304" y="19500502"/>
            <a:ext cx="9801483" cy="6554470"/>
          </a:xfrm>
          <a:prstGeom prst="rect">
            <a:avLst/>
          </a:prstGeom>
        </p:spPr>
        <p:txBody>
          <a:bodyPr wrap="square">
            <a:spAutoFit/>
          </a:bodyPr>
          <a:lstStyle/>
          <a:p>
            <a:pPr indent="457200" algn="just"/>
            <a:r>
              <a:rPr lang="en-US" altLang="zh-CN" sz="2800" dirty="0">
                <a:effectLst/>
                <a:latin typeface="Times New Roman" panose="02020603050405020304" pitchFamily="18" charset="0"/>
                <a:ea typeface="宋体" panose="02010600030101010101" pitchFamily="2" charset="-122"/>
              </a:rPr>
              <a:t>PSS can suppress the low frequency oscillation and improve the stable power limit of the system at 0.1-2.0 Hz. Based on the principle of voltage regulator AVR ( Automation Voltage Regulation ), PSS inputs a signal as an additional control signal. This signal can be one of the signals or a combination of several signals in the frequency, speed, power and other deviations. It generates an additional damping torque coaxial to the speed deviation, which increases the damping of the power system and enhances the stability of the system. PSS in excitation regulation model uses the latest IEEE standard PSS2B model with active power and speed signal input. The active power input uses the second-order isolation link, the speed signal input uses the second-order isolation link, and the phase compensation link uses the third-order advanced lag linear mathematical model. The PSS2B model block diagram is shown in figure 2.</a:t>
            </a:r>
            <a:endParaRPr lang="en-US" altLang="zh-CN" sz="2800" dirty="0">
              <a:effectLst/>
              <a:latin typeface="Times New Roman" panose="02020603050405020304" pitchFamily="18" charset="0"/>
              <a:ea typeface="宋体" panose="02010600030101010101" pitchFamily="2" charset="-122"/>
            </a:endParaRPr>
          </a:p>
        </p:txBody>
      </p:sp>
      <p:sp>
        <p:nvSpPr>
          <p:cNvPr id="17" name="矩形 16"/>
          <p:cNvSpPr/>
          <p:nvPr/>
        </p:nvSpPr>
        <p:spPr>
          <a:xfrm>
            <a:off x="3268345" y="29815155"/>
            <a:ext cx="4958080" cy="460375"/>
          </a:xfrm>
          <a:prstGeom prst="rect">
            <a:avLst/>
          </a:prstGeom>
        </p:spPr>
        <p:txBody>
          <a:bodyPr wrap="square">
            <a:spAutoFit/>
          </a:bodyPr>
          <a:lstStyle/>
          <a:p>
            <a:r>
              <a:rPr lang="en-US" altLang="zh-CN" sz="2400" spc="-5" dirty="0">
                <a:effectLst/>
                <a:latin typeface="Times New Roman" panose="02020603050405020304" pitchFamily="18" charset="0"/>
                <a:ea typeface="宋体" panose="02010600030101010101" pitchFamily="2" charset="-122"/>
              </a:rPr>
              <a:t>Fig.2 Model block diagram of PSS2B</a:t>
            </a:r>
            <a:endParaRPr lang="en-US" altLang="zh-CN" sz="2400" spc="-5" dirty="0">
              <a:effectLst/>
              <a:latin typeface="Times New Roman" panose="02020603050405020304" pitchFamily="18" charset="0"/>
              <a:ea typeface="宋体" panose="02010600030101010101" pitchFamily="2" charset="-122"/>
            </a:endParaRPr>
          </a:p>
        </p:txBody>
      </p:sp>
      <p:sp>
        <p:nvSpPr>
          <p:cNvPr id="18" name="矩形 17"/>
          <p:cNvSpPr/>
          <p:nvPr/>
        </p:nvSpPr>
        <p:spPr>
          <a:xfrm>
            <a:off x="11097079" y="8546002"/>
            <a:ext cx="9682741" cy="3538220"/>
          </a:xfrm>
          <a:prstGeom prst="rect">
            <a:avLst/>
          </a:prstGeom>
        </p:spPr>
        <p:txBody>
          <a:bodyPr wrap="square">
            <a:spAutoFit/>
          </a:bodyPr>
          <a:lstStyle/>
          <a:p>
            <a:pPr algn="just"/>
            <a:r>
              <a:rPr lang="en-US" altLang="zh-CN" sz="2800" dirty="0">
                <a:effectLst/>
                <a:latin typeface="Times New Roman" panose="02020603050405020304" pitchFamily="18" charset="0"/>
                <a:ea typeface="宋体" panose="02010600030101010101" pitchFamily="2" charset="-122"/>
              </a:rPr>
              <a:t>The simulation model uses a single machine and an infinite system to connect to the grid. The synchronous motor capacity is 200 MW and the rated voltage is 13.8 kV. The transformer adopts three-phase two-winding transformer with a capacity of 240 MW and a conversion ratio of 15.7 / 230. The low voltage side winding is cornered and the high voltage side star connected. Three-phase short-circuit fault is set at the transformer outlet, and the simulation results are shown in figure 3.</a:t>
            </a:r>
            <a:endParaRPr lang="en-US" altLang="zh-CN" sz="2800" dirty="0">
              <a:effectLst/>
              <a:latin typeface="Times New Roman" panose="02020603050405020304" pitchFamily="18" charset="0"/>
              <a:ea typeface="宋体" panose="02010600030101010101" pitchFamily="2" charset="-122"/>
            </a:endParaRPr>
          </a:p>
        </p:txBody>
      </p:sp>
      <p:sp>
        <p:nvSpPr>
          <p:cNvPr id="23" name="矩形 22"/>
          <p:cNvSpPr/>
          <p:nvPr/>
        </p:nvSpPr>
        <p:spPr>
          <a:xfrm>
            <a:off x="12198985" y="24412575"/>
            <a:ext cx="7473315" cy="829945"/>
          </a:xfrm>
          <a:prstGeom prst="rect">
            <a:avLst/>
          </a:prstGeom>
        </p:spPr>
        <p:txBody>
          <a:bodyPr wrap="square">
            <a:spAutoFit/>
          </a:bodyPr>
          <a:lstStyle/>
          <a:p>
            <a:pPr algn="ctr"/>
            <a:r>
              <a:rPr lang="en-US" altLang="zh-CN" sz="2400" dirty="0">
                <a:effectLst/>
                <a:latin typeface="Times New Roman" panose="02020603050405020304" pitchFamily="18" charset="0"/>
                <a:ea typeface="宋体" panose="02010600030101010101" pitchFamily="2" charset="-122"/>
              </a:rPr>
              <a:t>Fig.4 The simulation curve of generator rotor deviation speed under three-phase short circuit</a:t>
            </a:r>
            <a:endParaRPr lang="en-US" altLang="zh-CN" sz="2400" dirty="0">
              <a:effectLst/>
              <a:latin typeface="Times New Roman" panose="02020603050405020304" pitchFamily="18" charset="0"/>
              <a:ea typeface="宋体" panose="02010600030101010101" pitchFamily="2" charset="-122"/>
            </a:endParaRPr>
          </a:p>
        </p:txBody>
      </p:sp>
      <p:sp>
        <p:nvSpPr>
          <p:cNvPr id="2" name="矩形 1"/>
          <p:cNvSpPr/>
          <p:nvPr/>
        </p:nvSpPr>
        <p:spPr>
          <a:xfrm>
            <a:off x="658701" y="13371202"/>
            <a:ext cx="9682741" cy="2676525"/>
          </a:xfrm>
          <a:prstGeom prst="rect">
            <a:avLst/>
          </a:prstGeom>
        </p:spPr>
        <p:txBody>
          <a:bodyPr wrap="square">
            <a:spAutoFit/>
          </a:bodyPr>
          <a:p>
            <a:pPr indent="457200" algn="just"/>
            <a:r>
              <a:rPr lang="en-US" altLang="zh-CN" sz="2800" dirty="0">
                <a:effectLst/>
                <a:latin typeface="Times New Roman" panose="02020603050405020304" pitchFamily="18" charset="0"/>
                <a:ea typeface="宋体" panose="02010600030101010101" pitchFamily="2" charset="-122"/>
              </a:rPr>
              <a:t>The transfer function of the speed control system includes speed measurement and power measurement. The deviation between the given value and the actual value is compared and corrected by PID. The electrical angular velocity and synchronous angular velocity, the unit active power and the given value are corrected respectively. The transfer function is shown in figure 1.</a:t>
            </a:r>
            <a:endParaRPr lang="en-US" altLang="zh-CN" sz="2800" dirty="0">
              <a:effectLst/>
              <a:latin typeface="Times New Roman" panose="02020603050405020304" pitchFamily="18" charset="0"/>
              <a:ea typeface="宋体" panose="02010600030101010101" pitchFamily="2" charset="-122"/>
            </a:endParaRPr>
          </a:p>
        </p:txBody>
      </p:sp>
      <p:graphicFrame>
        <p:nvGraphicFramePr>
          <p:cNvPr id="-2147482536" name="Object 88"/>
          <p:cNvGraphicFramePr>
            <a:graphicFrameLocks noChangeAspect="1"/>
          </p:cNvGraphicFramePr>
          <p:nvPr/>
        </p:nvGraphicFramePr>
        <p:xfrm>
          <a:off x="2953385" y="15990570"/>
          <a:ext cx="4959985" cy="3176905"/>
        </p:xfrm>
        <a:graphic>
          <a:graphicData uri="http://schemas.openxmlformats.org/presentationml/2006/ole">
            <mc:AlternateContent xmlns:mc="http://schemas.openxmlformats.org/markup-compatibility/2006">
              <mc:Choice xmlns:v="urn:schemas-microsoft-com:vml" Requires="v">
                <p:oleObj spid="_x0000_s3076" name="" r:id="rId2" imgW="3644900" imgH="2336800" progId="Visio.Drawing.11">
                  <p:embed/>
                </p:oleObj>
              </mc:Choice>
              <mc:Fallback>
                <p:oleObj name="" r:id="rId2" imgW="3644900" imgH="2336800" progId="Visio.Drawing.11">
                  <p:embed/>
                  <p:pic>
                    <p:nvPicPr>
                      <p:cNvPr id="0" name="图片 3075"/>
                      <p:cNvPicPr/>
                      <p:nvPr/>
                    </p:nvPicPr>
                    <p:blipFill>
                      <a:blip r:embed="rId3"/>
                      <a:stretch>
                        <a:fillRect/>
                      </a:stretch>
                    </p:blipFill>
                    <p:spPr>
                      <a:xfrm>
                        <a:off x="2953385" y="15990570"/>
                        <a:ext cx="4959985" cy="3176905"/>
                      </a:xfrm>
                      <a:prstGeom prst="rect">
                        <a:avLst/>
                      </a:prstGeom>
                      <a:noFill/>
                      <a:ln w="38100">
                        <a:noFill/>
                        <a:miter/>
                      </a:ln>
                    </p:spPr>
                  </p:pic>
                </p:oleObj>
              </mc:Fallback>
            </mc:AlternateContent>
          </a:graphicData>
        </a:graphic>
      </p:graphicFrame>
      <p:graphicFrame>
        <p:nvGraphicFramePr>
          <p:cNvPr id="-2147482535" name="Object 89"/>
          <p:cNvGraphicFramePr>
            <a:graphicFrameLocks noChangeAspect="1"/>
          </p:cNvGraphicFramePr>
          <p:nvPr/>
        </p:nvGraphicFramePr>
        <p:xfrm>
          <a:off x="3147695" y="25775285"/>
          <a:ext cx="5040630" cy="4226560"/>
        </p:xfrm>
        <a:graphic>
          <a:graphicData uri="http://schemas.openxmlformats.org/presentationml/2006/ole">
            <mc:AlternateContent xmlns:mc="http://schemas.openxmlformats.org/markup-compatibility/2006">
              <mc:Choice xmlns:v="urn:schemas-microsoft-com:vml" Requires="v">
                <p:oleObj spid="_x0000_s3" name="" r:id="rId4" imgW="3771900" imgH="3162300" progId="Visio.Drawing.11">
                  <p:embed/>
                </p:oleObj>
              </mc:Choice>
              <mc:Fallback>
                <p:oleObj name="" r:id="rId4" imgW="3771900" imgH="3162300" progId="Visio.Drawing.11">
                  <p:embed/>
                  <p:pic>
                    <p:nvPicPr>
                      <p:cNvPr id="0" name="图片 2"/>
                      <p:cNvPicPr/>
                      <p:nvPr/>
                    </p:nvPicPr>
                    <p:blipFill>
                      <a:blip r:embed="rId5"/>
                      <a:stretch>
                        <a:fillRect/>
                      </a:stretch>
                    </p:blipFill>
                    <p:spPr>
                      <a:xfrm>
                        <a:off x="3147695" y="25775285"/>
                        <a:ext cx="5040630" cy="4226560"/>
                      </a:xfrm>
                      <a:prstGeom prst="rect">
                        <a:avLst/>
                      </a:prstGeom>
                      <a:noFill/>
                      <a:ln w="38100">
                        <a:noFill/>
                        <a:miter/>
                      </a:ln>
                    </p:spPr>
                  </p:pic>
                </p:oleObj>
              </mc:Fallback>
            </mc:AlternateContent>
          </a:graphicData>
        </a:graphic>
      </p:graphicFrame>
      <p:graphicFrame>
        <p:nvGraphicFramePr>
          <p:cNvPr id="-2147482492" name="Object 132"/>
          <p:cNvGraphicFramePr>
            <a:graphicFrameLocks noChangeAspect="1"/>
          </p:cNvGraphicFramePr>
          <p:nvPr/>
        </p:nvGraphicFramePr>
        <p:xfrm>
          <a:off x="13696315" y="12026900"/>
          <a:ext cx="3815080" cy="3073400"/>
        </p:xfrm>
        <a:graphic>
          <a:graphicData uri="http://schemas.openxmlformats.org/presentationml/2006/ole">
            <mc:AlternateContent xmlns:mc="http://schemas.openxmlformats.org/markup-compatibility/2006">
              <mc:Choice xmlns:v="urn:schemas-microsoft-com:vml" Requires="v">
                <p:oleObj spid="_x0000_s4" name="" r:id="rId6" imgW="3517900" imgH="2832100" progId="Visio.Drawing.11">
                  <p:embed/>
                </p:oleObj>
              </mc:Choice>
              <mc:Fallback>
                <p:oleObj name="" r:id="rId6" imgW="3517900" imgH="2832100" progId="Visio.Drawing.11">
                  <p:embed/>
                  <p:pic>
                    <p:nvPicPr>
                      <p:cNvPr id="0" name="图片 3"/>
                      <p:cNvPicPr/>
                      <p:nvPr/>
                    </p:nvPicPr>
                    <p:blipFill>
                      <a:blip r:embed="rId7"/>
                      <a:stretch>
                        <a:fillRect/>
                      </a:stretch>
                    </p:blipFill>
                    <p:spPr>
                      <a:xfrm>
                        <a:off x="13696315" y="12026900"/>
                        <a:ext cx="3815080" cy="3073400"/>
                      </a:xfrm>
                      <a:prstGeom prst="rect">
                        <a:avLst/>
                      </a:prstGeom>
                      <a:noFill/>
                      <a:ln w="38100">
                        <a:noFill/>
                        <a:miter/>
                      </a:ln>
                    </p:spPr>
                  </p:pic>
                </p:oleObj>
              </mc:Fallback>
            </mc:AlternateContent>
          </a:graphicData>
        </a:graphic>
      </p:graphicFrame>
      <p:sp>
        <p:nvSpPr>
          <p:cNvPr id="11" name="矩形 10"/>
          <p:cNvSpPr/>
          <p:nvPr/>
        </p:nvSpPr>
        <p:spPr>
          <a:xfrm>
            <a:off x="11151235" y="14942820"/>
            <a:ext cx="9853295" cy="460375"/>
          </a:xfrm>
          <a:prstGeom prst="rect">
            <a:avLst/>
          </a:prstGeom>
        </p:spPr>
        <p:txBody>
          <a:bodyPr wrap="square">
            <a:spAutoFit/>
          </a:bodyPr>
          <a:p>
            <a:r>
              <a:rPr lang="en-US" altLang="zh-CN" sz="2400" dirty="0">
                <a:effectLst/>
                <a:latin typeface="Times New Roman" panose="02020603050405020304" pitchFamily="18" charset="0"/>
                <a:ea typeface="宋体" panose="02010600030101010101" pitchFamily="2" charset="-122"/>
              </a:rPr>
              <a:t>Fig.3 The simulation curve of excitation voltage under three phase short circuit</a:t>
            </a:r>
            <a:endParaRPr lang="en-US" altLang="zh-CN" sz="2400" dirty="0">
              <a:effectLst/>
              <a:latin typeface="Times New Roman" panose="02020603050405020304" pitchFamily="18" charset="0"/>
              <a:ea typeface="宋体" panose="02010600030101010101" pitchFamily="2" charset="-122"/>
            </a:endParaRPr>
          </a:p>
        </p:txBody>
      </p:sp>
      <p:sp>
        <p:nvSpPr>
          <p:cNvPr id="26" name="矩形 25"/>
          <p:cNvSpPr/>
          <p:nvPr/>
        </p:nvSpPr>
        <p:spPr>
          <a:xfrm>
            <a:off x="11094539" y="15403367"/>
            <a:ext cx="9682741" cy="6123940"/>
          </a:xfrm>
          <a:prstGeom prst="rect">
            <a:avLst/>
          </a:prstGeom>
        </p:spPr>
        <p:txBody>
          <a:bodyPr wrap="square">
            <a:spAutoFit/>
          </a:bodyPr>
          <a:p>
            <a:pPr algn="just"/>
            <a:r>
              <a:rPr lang="en-US" altLang="zh-CN" sz="2800" dirty="0">
                <a:effectLst/>
                <a:latin typeface="Times New Roman" panose="02020603050405020304" pitchFamily="18" charset="0"/>
                <a:ea typeface="宋体" panose="02010600030101010101" pitchFamily="2" charset="-122"/>
              </a:rPr>
              <a:t>     It can be seen from figure 3 that when PSS module exits, the excitation voltage reaches a stable state of 3.5 s, and when PSS module is put into operation, the excitation voltage reaches a stable state of 1.8 s.</a:t>
            </a:r>
            <a:endParaRPr lang="en-US" altLang="zh-CN" sz="2800" dirty="0">
              <a:effectLst/>
              <a:latin typeface="Times New Roman" panose="02020603050405020304" pitchFamily="18" charset="0"/>
              <a:ea typeface="宋体" panose="02010600030101010101" pitchFamily="2" charset="-122"/>
            </a:endParaRPr>
          </a:p>
          <a:p>
            <a:pPr algn="just"/>
            <a:r>
              <a:rPr lang="en-US" altLang="zh-CN" sz="2800" dirty="0">
                <a:effectLst/>
                <a:latin typeface="Times New Roman" panose="02020603050405020304" pitchFamily="18" charset="0"/>
                <a:ea typeface="宋体" panose="02010600030101010101" pitchFamily="2" charset="-122"/>
              </a:rPr>
              <a:t>     It can be seen from figure 4 that when the PSS module exits, the amplitude of rotor deviation velocity oscillation is large and the attenuation is slow. After 5 s, it reaches a stable state. When the PSS module is put into operation, the amplitude of rotor deviation velocity oscillation is small and reaches a stable state at 1.7 s.</a:t>
            </a:r>
            <a:endParaRPr lang="en-US" altLang="zh-CN" sz="2800" dirty="0">
              <a:effectLst/>
              <a:latin typeface="Times New Roman" panose="02020603050405020304" pitchFamily="18" charset="0"/>
              <a:ea typeface="宋体" panose="02010600030101010101" pitchFamily="2" charset="-122"/>
            </a:endParaRPr>
          </a:p>
          <a:p>
            <a:pPr algn="just"/>
            <a:r>
              <a:rPr lang="en-US" altLang="zh-CN" sz="2800" dirty="0">
                <a:effectLst/>
                <a:latin typeface="Times New Roman" panose="02020603050405020304" pitchFamily="18" charset="0"/>
                <a:ea typeface="宋体" panose="02010600030101010101" pitchFamily="2" charset="-122"/>
              </a:rPr>
              <a:t>     It can be seen from figure 5 that when the PSS module exits, the oscillation of electric power calms within 4 s, and when the PSS module is put into operation, the oscillation of electric power calms within 1.1 s. </a:t>
            </a:r>
            <a:endParaRPr lang="en-US" altLang="zh-CN" sz="2800" dirty="0">
              <a:effectLst/>
              <a:latin typeface="Times New Roman" panose="02020603050405020304" pitchFamily="18" charset="0"/>
              <a:ea typeface="宋体" panose="02010600030101010101" pitchFamily="2" charset="-122"/>
            </a:endParaRPr>
          </a:p>
        </p:txBody>
      </p:sp>
      <p:graphicFrame>
        <p:nvGraphicFramePr>
          <p:cNvPr id="-2147482491" name="Object 133"/>
          <p:cNvGraphicFramePr>
            <a:graphicFrameLocks noChangeAspect="1"/>
          </p:cNvGraphicFramePr>
          <p:nvPr/>
        </p:nvGraphicFramePr>
        <p:xfrm>
          <a:off x="13706475" y="21210270"/>
          <a:ext cx="3804285" cy="3367405"/>
        </p:xfrm>
        <a:graphic>
          <a:graphicData uri="http://schemas.openxmlformats.org/presentationml/2006/ole">
            <mc:AlternateContent xmlns:mc="http://schemas.openxmlformats.org/markup-compatibility/2006">
              <mc:Choice xmlns:v="urn:schemas-microsoft-com:vml" Requires="v">
                <p:oleObj spid="_x0000_s27" name="" r:id="rId8" imgW="3238500" imgH="2870200" progId="Visio.Drawing.11">
                  <p:embed/>
                </p:oleObj>
              </mc:Choice>
              <mc:Fallback>
                <p:oleObj name="" r:id="rId8" imgW="3238500" imgH="2870200" progId="Visio.Drawing.11">
                  <p:embed/>
                  <p:pic>
                    <p:nvPicPr>
                      <p:cNvPr id="0" name="图片 26"/>
                      <p:cNvPicPr/>
                      <p:nvPr/>
                    </p:nvPicPr>
                    <p:blipFill>
                      <a:blip r:embed="rId9"/>
                      <a:stretch>
                        <a:fillRect/>
                      </a:stretch>
                    </p:blipFill>
                    <p:spPr>
                      <a:xfrm>
                        <a:off x="13706475" y="21210270"/>
                        <a:ext cx="3804285" cy="3367405"/>
                      </a:xfrm>
                      <a:prstGeom prst="rect">
                        <a:avLst/>
                      </a:prstGeom>
                      <a:noFill/>
                      <a:ln w="38100">
                        <a:noFill/>
                        <a:miter/>
                      </a:ln>
                    </p:spPr>
                  </p:pic>
                </p:oleObj>
              </mc:Fallback>
            </mc:AlternateContent>
          </a:graphicData>
        </a:graphic>
      </p:graphicFrame>
      <p:graphicFrame>
        <p:nvGraphicFramePr>
          <p:cNvPr id="29" name="Object 135"/>
          <p:cNvGraphicFramePr>
            <a:graphicFrameLocks noChangeAspect="1"/>
          </p:cNvGraphicFramePr>
          <p:nvPr/>
        </p:nvGraphicFramePr>
        <p:xfrm>
          <a:off x="13540105" y="25211405"/>
          <a:ext cx="4065905" cy="3131185"/>
        </p:xfrm>
        <a:graphic>
          <a:graphicData uri="http://schemas.openxmlformats.org/presentationml/2006/ole">
            <mc:AlternateContent xmlns:mc="http://schemas.openxmlformats.org/markup-compatibility/2006">
              <mc:Choice xmlns:v="urn:schemas-microsoft-com:vml" Requires="v">
                <p:oleObj spid="_x0000_s30" name="" r:id="rId10" imgW="3822700" imgH="2946400" progId="Visio.Drawing.11">
                  <p:embed/>
                </p:oleObj>
              </mc:Choice>
              <mc:Fallback>
                <p:oleObj name="" r:id="rId10" imgW="3822700" imgH="2946400" progId="Visio.Drawing.11">
                  <p:embed/>
                  <p:pic>
                    <p:nvPicPr>
                      <p:cNvPr id="0" name="图片 29"/>
                      <p:cNvPicPr/>
                      <p:nvPr/>
                    </p:nvPicPr>
                    <p:blipFill>
                      <a:blip r:embed="rId11"/>
                      <a:stretch>
                        <a:fillRect/>
                      </a:stretch>
                    </p:blipFill>
                    <p:spPr>
                      <a:xfrm>
                        <a:off x="13540105" y="25211405"/>
                        <a:ext cx="4065905" cy="3131185"/>
                      </a:xfrm>
                      <a:prstGeom prst="rect">
                        <a:avLst/>
                      </a:prstGeom>
                      <a:noFill/>
                      <a:ln w="38100">
                        <a:noFill/>
                        <a:miter/>
                      </a:ln>
                    </p:spPr>
                  </p:pic>
                </p:oleObj>
              </mc:Fallback>
            </mc:AlternateContent>
          </a:graphicData>
        </a:graphic>
      </p:graphicFrame>
      <p:sp>
        <p:nvSpPr>
          <p:cNvPr id="32" name="矩形 31"/>
          <p:cNvSpPr/>
          <p:nvPr/>
        </p:nvSpPr>
        <p:spPr>
          <a:xfrm>
            <a:off x="12341225" y="28166060"/>
            <a:ext cx="7473315" cy="829945"/>
          </a:xfrm>
          <a:prstGeom prst="rect">
            <a:avLst/>
          </a:prstGeom>
        </p:spPr>
        <p:txBody>
          <a:bodyPr wrap="square">
            <a:spAutoFit/>
          </a:bodyPr>
          <a:p>
            <a:pPr algn="ctr"/>
            <a:r>
              <a:rPr lang="en-US" altLang="zh-CN" sz="2400" dirty="0">
                <a:effectLst/>
                <a:latin typeface="Times New Roman" panose="02020603050405020304" pitchFamily="18" charset="0"/>
                <a:ea typeface="宋体" panose="02010600030101010101" pitchFamily="2" charset="-122"/>
              </a:rPr>
              <a:t>Fig.5 The oscillation curve of electric power under three phase short circuit</a:t>
            </a:r>
            <a:endParaRPr lang="en-US" altLang="zh-CN" sz="2400" dirty="0">
              <a:effectLst/>
              <a:latin typeface="Times New Roman" panose="02020603050405020304" pitchFamily="18" charset="0"/>
              <a:ea typeface="宋体" panose="0201060003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4503</Words>
  <Application>WPS 演示</Application>
  <PresentationFormat>自定义</PresentationFormat>
  <Paragraphs>29</Paragraphs>
  <Slides>1</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5</vt:i4>
      </vt:variant>
      <vt:variant>
        <vt:lpstr>幻灯片标题</vt:lpstr>
      </vt:variant>
      <vt:variant>
        <vt:i4>1</vt:i4>
      </vt:variant>
    </vt:vector>
  </HeadingPairs>
  <TitlesOfParts>
    <vt:vector size="16" baseType="lpstr">
      <vt:lpstr>Arial</vt:lpstr>
      <vt:lpstr>宋体</vt:lpstr>
      <vt:lpstr>Wingdings</vt:lpstr>
      <vt:lpstr>Times New Roman</vt:lpstr>
      <vt:lpstr>等线</vt:lpstr>
      <vt:lpstr>微软雅黑</vt:lpstr>
      <vt:lpstr>Arial Unicode MS</vt:lpstr>
      <vt:lpstr>等线 Light</vt:lpstr>
      <vt:lpstr>Calibri</vt:lpstr>
      <vt:lpstr>Office 主题​​</vt:lpstr>
      <vt:lpstr>Visio.Drawing.11</vt:lpstr>
      <vt:lpstr>Visio.Drawing.11</vt:lpstr>
      <vt:lpstr>Visio.Drawing.11</vt:lpstr>
      <vt:lpstr>Visio.Drawing.11</vt:lpstr>
      <vt:lpstr>Visio.Drawing.11</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 yl</dc:creator>
  <cp:lastModifiedBy>Administrator</cp:lastModifiedBy>
  <cp:revision>17</cp:revision>
  <dcterms:created xsi:type="dcterms:W3CDTF">2021-02-05T07:32:00Z</dcterms:created>
  <dcterms:modified xsi:type="dcterms:W3CDTF">2022-06-06T07:40:43Z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